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18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6" r:id="rId14"/>
    <p:sldId id="269" r:id="rId15"/>
    <p:sldId id="270" r:id="rId16"/>
    <p:sldId id="272" r:id="rId17"/>
  </p:sldIdLst>
  <p:sldSz cx="12192000" cy="6858000"/>
  <p:notesSz cx="6858000" cy="9144000"/>
  <p:embeddedFontLst>
    <p:embeddedFont>
      <p:font typeface="Bell MT" panose="02020503060305020303" pitchFamily="18" charset="0"/>
      <p:regular r:id="rId19"/>
      <p:bold r:id="rId20"/>
      <p:italic r:id="rId21"/>
    </p:embeddedFont>
    <p:embeddedFont>
      <p:font typeface="Bookman Old Style" panose="02050604050505020204" pitchFamily="18" charset="0"/>
      <p:regular r:id="rId22"/>
      <p:bold r:id="rId23"/>
      <p:italic r:id="rId24"/>
      <p:boldItalic r:id="rId25"/>
    </p:embeddedFont>
    <p:embeddedFont>
      <p:font typeface="Century" panose="02040604050505020304" pitchFamily="18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Rosarivo" panose="020B0604020202020204" charset="0"/>
      <p:regular r:id="rId31"/>
      <p:italic r:id="rId32"/>
    </p:embeddedFont>
    <p:embeddedFont>
      <p:font typeface="Georgia" panose="02040502050405020303" pitchFamily="18" charset="0"/>
      <p:regular r:id="rId33"/>
      <p:bold r:id="rId34"/>
      <p:italic r:id="rId35"/>
      <p:boldItalic r:id="rId36"/>
    </p:embeddedFont>
    <p:embeddedFont>
      <p:font typeface="Californian FB" panose="0207040306080B030204" pitchFamily="18" charset="0"/>
      <p:regular r:id="rId37"/>
      <p:bold r:id="rId38"/>
      <p:italic r:id="rId39"/>
    </p:embeddedFont>
    <p:embeddedFont>
      <p:font typeface="Libre Baskerville" panose="020B0604020202020204" charset="0"/>
      <p:regular r:id="rId40"/>
      <p:bold r:id="rId41"/>
      <p:italic r:id="rId42"/>
    </p:embeddedFont>
    <p:embeddedFont>
      <p:font typeface="Comic Sans MS" panose="030F0702030302020204" pitchFamily="66" charset="0"/>
      <p:regular r:id="rId43"/>
      <p:bold r:id="rId44"/>
      <p:italic r:id="rId45"/>
      <p:boldItalic r:id="rId46"/>
    </p:embeddedFont>
    <p:embeddedFont>
      <p:font typeface="Footlight MT Light" panose="0204060206030A020304" pitchFamily="18" charset="0"/>
      <p:regular r:id="rId47"/>
    </p:embeddedFont>
    <p:embeddedFont>
      <p:font typeface="Cambria" panose="02040503050406030204" pitchFamily="18" charset="0"/>
      <p:regular r:id="rId48"/>
      <p:bold r:id="rId49"/>
      <p:italic r:id="rId50"/>
      <p:boldItalic r:id="rId51"/>
    </p:embeddedFont>
    <p:embeddedFont>
      <p:font typeface="Algerian" panose="04020705040A02060702" pitchFamily="82" charset="0"/>
      <p:regular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0" roundtripDataSignature="AMtx7mhPF075Uoe+b0FUCPXrAgpECIF52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799" autoAdjust="0"/>
  </p:normalViewPr>
  <p:slideViewPr>
    <p:cSldViewPr snapToGrid="0">
      <p:cViewPr varScale="1">
        <p:scale>
          <a:sx n="80" d="100"/>
          <a:sy n="80" d="100"/>
        </p:scale>
        <p:origin x="31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font" Target="fonts/font29.fntdata"/><Relationship Id="rId50" Type="http://schemas.openxmlformats.org/officeDocument/2006/relationships/font" Target="fonts/font32.fntdata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font" Target="fonts/font23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font" Target="fonts/font31.fntdata"/><Relationship Id="rId61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52" Type="http://schemas.openxmlformats.org/officeDocument/2006/relationships/font" Target="fonts/font34.fntdata"/><Relationship Id="rId60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font" Target="fonts/font30.fntdata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33.fntdata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2.png>
</file>

<file path=ppt/media/image3.gif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733891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8" name="Google Shape;16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116874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6" name="Google Shape;24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031205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2" name="Google Shape;25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64078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18a493059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18a493059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26121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8" name="Google Shape;2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617044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5" name="Google Shape;26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525130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18a4930592_1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18a4930592_1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607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18a49305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18a49305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5554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9" name="Google Shape;1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06689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38556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18a493059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18a493059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8326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2059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6530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7" name="Google Shape;2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547151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4" name="Google Shape;23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98923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3"/>
          <p:cNvSpPr txBox="1"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9"/>
          <p:cNvSpPr txBox="1"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2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3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3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Google Shape;108;p3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3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Google Shape;111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Google Shape;11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Google Shape;118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Google Shape;12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Google Shape;13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1"/>
          <p:cNvSpPr txBox="1"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Google Shape;13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8" name="Google Shape;138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7"/>
          <p:cNvSpPr txBox="1"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" name="Google Shape;142;p3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3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4" name="Google Shape;144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9" name="Google Shape;149;p3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3" name="Google Shape;153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5"/>
          <p:cNvSpPr txBox="1"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Google Shape;156;p3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Google Shape;158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9" name="Google Shape;159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" name="Google Shape;162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Google Shape;163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4" name="Google Shape;164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5" name="Google Shape;165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>
            <a:spLocks noGrp="1"/>
          </p:cNvSpPr>
          <p:nvPr>
            <p:ph type="title"/>
          </p:nvPr>
        </p:nvSpPr>
        <p:spPr>
          <a:xfrm>
            <a:off x="838200" y="3274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838200" y="995680"/>
            <a:ext cx="10515600" cy="657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body" idx="1"/>
          </p:nvPr>
        </p:nvSpPr>
        <p:spPr>
          <a:xfrm>
            <a:off x="953068" y="4102970"/>
            <a:ext cx="2139696" cy="34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>
            <a:spLocks noGrp="1"/>
          </p:cNvSpPr>
          <p:nvPr>
            <p:ph type="pic" idx="2"/>
          </p:nvPr>
        </p:nvSpPr>
        <p:spPr>
          <a:xfrm>
            <a:off x="878337" y="1920240"/>
            <a:ext cx="2383023" cy="1915471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p15"/>
          <p:cNvSpPr txBox="1">
            <a:spLocks noGrp="1"/>
          </p:cNvSpPr>
          <p:nvPr>
            <p:ph type="body" idx="3"/>
          </p:nvPr>
        </p:nvSpPr>
        <p:spPr>
          <a:xfrm>
            <a:off x="4113331" y="4102970"/>
            <a:ext cx="2139696" cy="34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>
            <a:spLocks noGrp="1"/>
          </p:cNvSpPr>
          <p:nvPr>
            <p:ph type="pic" idx="4"/>
          </p:nvPr>
        </p:nvSpPr>
        <p:spPr>
          <a:xfrm>
            <a:off x="4038600" y="1920240"/>
            <a:ext cx="2383023" cy="1915471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5"/>
          <p:cNvSpPr txBox="1">
            <a:spLocks noGrp="1"/>
          </p:cNvSpPr>
          <p:nvPr>
            <p:ph type="body" idx="5"/>
          </p:nvPr>
        </p:nvSpPr>
        <p:spPr>
          <a:xfrm>
            <a:off x="6856030" y="4099769"/>
            <a:ext cx="2139696" cy="34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>
            <a:spLocks noGrp="1"/>
          </p:cNvSpPr>
          <p:nvPr>
            <p:ph type="pic" idx="6"/>
          </p:nvPr>
        </p:nvSpPr>
        <p:spPr>
          <a:xfrm>
            <a:off x="6781299" y="1917039"/>
            <a:ext cx="2383023" cy="1915471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15"/>
          <p:cNvSpPr txBox="1">
            <a:spLocks noGrp="1"/>
          </p:cNvSpPr>
          <p:nvPr>
            <p:ph type="body" idx="7"/>
          </p:nvPr>
        </p:nvSpPr>
        <p:spPr>
          <a:xfrm>
            <a:off x="9562213" y="4098168"/>
            <a:ext cx="2139696" cy="34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>
            <a:spLocks noGrp="1"/>
          </p:cNvSpPr>
          <p:nvPr>
            <p:ph type="pic" idx="8"/>
          </p:nvPr>
        </p:nvSpPr>
        <p:spPr>
          <a:xfrm>
            <a:off x="9487482" y="1915438"/>
            <a:ext cx="2383023" cy="191547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gi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gif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2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083849" y="0"/>
            <a:ext cx="2108151" cy="685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2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5574482" y="0"/>
            <a:ext cx="1043035" cy="996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12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0" y="0"/>
            <a:ext cx="2062163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2"/>
          <p:cNvSpPr/>
          <p:nvPr/>
        </p:nvSpPr>
        <p:spPr>
          <a:xfrm>
            <a:off x="0" y="6617617"/>
            <a:ext cx="12192000" cy="240384"/>
          </a:xfrm>
          <a:prstGeom prst="rect">
            <a:avLst/>
          </a:prstGeom>
          <a:solidFill>
            <a:schemeClr val="accent4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5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0083849" y="0"/>
            <a:ext cx="2108151" cy="685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25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5574482" y="0"/>
            <a:ext cx="1043035" cy="996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5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0" y="0"/>
            <a:ext cx="2062163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5"/>
          <p:cNvSpPr/>
          <p:nvPr/>
        </p:nvSpPr>
        <p:spPr>
          <a:xfrm>
            <a:off x="0" y="6617617"/>
            <a:ext cx="12192000" cy="240384"/>
          </a:xfrm>
          <a:prstGeom prst="rect">
            <a:avLst/>
          </a:prstGeom>
          <a:solidFill>
            <a:schemeClr val="accent4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aumaan777/Smart-Farm-Using-Automation_3725.gi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"/>
          <p:cNvSpPr txBox="1">
            <a:spLocks noGrp="1"/>
          </p:cNvSpPr>
          <p:nvPr>
            <p:ph type="ctrTitle"/>
          </p:nvPr>
        </p:nvSpPr>
        <p:spPr>
          <a:xfrm>
            <a:off x="1435608" y="1168401"/>
            <a:ext cx="9144000" cy="135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IN" sz="4800" u="sng">
                <a:solidFill>
                  <a:srgbClr val="AEABAB"/>
                </a:solidFill>
                <a:latin typeface="Algerian"/>
                <a:ea typeface="Algerian"/>
                <a:cs typeface="Algerian"/>
                <a:sym typeface="Algerian"/>
              </a:rPr>
              <a:t>Smart farming using Automation</a:t>
            </a:r>
            <a:endParaRPr sz="4800" u="sng">
              <a:solidFill>
                <a:srgbClr val="AEABAB"/>
              </a:solidFill>
              <a:latin typeface="Algerian"/>
              <a:ea typeface="Algerian"/>
              <a:cs typeface="Algerian"/>
              <a:sym typeface="Algerian"/>
            </a:endParaRPr>
          </a:p>
        </p:txBody>
      </p:sp>
      <p:sp>
        <p:nvSpPr>
          <p:cNvPr id="171" name="Google Shape;171;p1"/>
          <p:cNvSpPr txBox="1">
            <a:spLocks noGrp="1"/>
          </p:cNvSpPr>
          <p:nvPr>
            <p:ph type="subTitle" idx="1"/>
          </p:nvPr>
        </p:nvSpPr>
        <p:spPr>
          <a:xfrm>
            <a:off x="0" y="2667650"/>
            <a:ext cx="6007500" cy="3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b="1" u="sng" dirty="0">
                <a:solidFill>
                  <a:srgbClr val="2F5496"/>
                </a:solidFill>
                <a:latin typeface="Californian FB" panose="0207040306080B030204" pitchFamily="18" charset="0"/>
                <a:ea typeface="Overlock"/>
                <a:cs typeface="Overlock"/>
                <a:sym typeface="Overlock"/>
              </a:rPr>
              <a:t>Team Id</a:t>
            </a:r>
            <a:r>
              <a:rPr lang="en-IN" b="1" dirty="0">
                <a:solidFill>
                  <a:srgbClr val="2F5496"/>
                </a:solidFill>
                <a:latin typeface="Californian FB" panose="0207040306080B030204" pitchFamily="18" charset="0"/>
              </a:rPr>
              <a:t>     </a:t>
            </a:r>
            <a:r>
              <a:rPr lang="en-IN" dirty="0">
                <a:solidFill>
                  <a:srgbClr val="2F5496"/>
                </a:solidFill>
                <a:latin typeface="Californian FB" panose="0207040306080B030204" pitchFamily="18" charset="0"/>
              </a:rPr>
              <a:t>:   </a:t>
            </a:r>
            <a:r>
              <a:rPr lang="en-IN" dirty="0">
                <a:solidFill>
                  <a:srgbClr val="75707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Team_3725</a:t>
            </a:r>
            <a:endParaRPr dirty="0">
              <a:solidFill>
                <a:srgbClr val="75707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IN" b="1" u="sng" dirty="0">
                <a:solidFill>
                  <a:srgbClr val="2F5496"/>
                </a:solidFill>
                <a:latin typeface="Californian FB" panose="0207040306080B030204" pitchFamily="18" charset="0"/>
                <a:ea typeface="Overlock"/>
                <a:cs typeface="Overlock"/>
                <a:sym typeface="Overlock"/>
              </a:rPr>
              <a:t>College Name</a:t>
            </a:r>
            <a:r>
              <a:rPr lang="en-IN" b="1" dirty="0">
                <a:solidFill>
                  <a:srgbClr val="2F5496"/>
                </a:solidFill>
                <a:latin typeface="Californian FB" panose="0207040306080B030204" pitchFamily="18" charset="0"/>
              </a:rPr>
              <a:t> </a:t>
            </a:r>
            <a:r>
              <a:rPr lang="en-IN" dirty="0">
                <a:solidFill>
                  <a:srgbClr val="757070"/>
                </a:solidFill>
                <a:latin typeface="Californian FB" panose="0207040306080B030204" pitchFamily="18" charset="0"/>
              </a:rPr>
              <a:t>: </a:t>
            </a:r>
            <a:r>
              <a:rPr lang="en-IN" dirty="0">
                <a:solidFill>
                  <a:srgbClr val="75707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Institute of Advanced   		      Research</a:t>
            </a:r>
            <a:endParaRPr dirty="0">
              <a:solidFill>
                <a:srgbClr val="75707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IN" b="1" u="sng" dirty="0">
                <a:solidFill>
                  <a:srgbClr val="2F5496"/>
                </a:solidFill>
                <a:latin typeface="Californian FB" panose="0207040306080B030204" pitchFamily="18" charset="0"/>
                <a:ea typeface="Overlock"/>
                <a:cs typeface="Overlock"/>
                <a:sym typeface="Overlock"/>
              </a:rPr>
              <a:t>Team Leader</a:t>
            </a:r>
            <a:r>
              <a:rPr lang="en-IN" b="1" dirty="0">
                <a:solidFill>
                  <a:srgbClr val="2F5496"/>
                </a:solidFill>
                <a:latin typeface="Californian FB" panose="0207040306080B030204" pitchFamily="18" charset="0"/>
              </a:rPr>
              <a:t>   </a:t>
            </a:r>
            <a:r>
              <a:rPr lang="en-IN" dirty="0">
                <a:solidFill>
                  <a:srgbClr val="757070"/>
                </a:solidFill>
                <a:latin typeface="Californian FB" panose="0207040306080B030204" pitchFamily="18" charset="0"/>
              </a:rPr>
              <a:t>:   </a:t>
            </a:r>
            <a:r>
              <a:rPr lang="en-IN" dirty="0">
                <a:solidFill>
                  <a:srgbClr val="75707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Nauman Mirza</a:t>
            </a:r>
            <a:endParaRPr dirty="0">
              <a:solidFill>
                <a:srgbClr val="75707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IN" b="1" u="sng" dirty="0">
                <a:solidFill>
                  <a:srgbClr val="2F5496"/>
                </a:solidFill>
                <a:latin typeface="Californian FB" panose="0207040306080B030204" pitchFamily="18" charset="0"/>
                <a:ea typeface="Overlock"/>
                <a:cs typeface="Overlock"/>
                <a:sym typeface="Overlock"/>
              </a:rPr>
              <a:t>Members</a:t>
            </a:r>
            <a:r>
              <a:rPr lang="en-IN" dirty="0">
                <a:solidFill>
                  <a:srgbClr val="2F5496"/>
                </a:solidFill>
                <a:latin typeface="Californian FB" panose="0207040306080B030204" pitchFamily="18" charset="0"/>
                <a:ea typeface="Libre Baskerville"/>
                <a:cs typeface="Libre Baskerville"/>
                <a:sym typeface="Libre Baskerville"/>
              </a:rPr>
              <a:t>    :</a:t>
            </a:r>
            <a:r>
              <a:rPr lang="en-IN" dirty="0">
                <a:solidFill>
                  <a:srgbClr val="2F5496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	</a:t>
            </a:r>
            <a:r>
              <a:rPr lang="en-IN" dirty="0">
                <a:solidFill>
                  <a:srgbClr val="75707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Nauman Mirza, Dhyaan 		Suthar, Hemal Dahiya</a:t>
            </a:r>
            <a:endParaRPr dirty="0">
              <a:solidFill>
                <a:srgbClr val="75707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72" name="Google Shape;172;p1" descr="The Future of Agriculture is in Smart Farming | GMO Research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84394" y="2616475"/>
            <a:ext cx="5371084" cy="3132165"/>
          </a:xfrm>
          <a:prstGeom prst="rect">
            <a:avLst/>
          </a:prstGeom>
          <a:solidFill>
            <a:srgbClr val="92D050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  <a:effectLst>
            <a:outerShdw blurRad="76200" sy="23000" kx="1200000" algn="br" rotWithShape="0">
              <a:srgbClr val="000000">
                <a:alpha val="20000"/>
              </a:srgbClr>
            </a:outerShdw>
            <a:reflection stA="52000" endA="300" endPos="35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rippl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/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25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/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/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75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/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000"/>
                            </p:stCondLst>
                            <p:childTnLst>
                              <p:par>
                                <p:cTn id="2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6" dur="2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7"/>
          <p:cNvSpPr txBox="1">
            <a:spLocks noGrp="1"/>
          </p:cNvSpPr>
          <p:nvPr>
            <p:ph type="title"/>
          </p:nvPr>
        </p:nvSpPr>
        <p:spPr>
          <a:xfrm>
            <a:off x="0" y="1273745"/>
            <a:ext cx="10515600" cy="13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57250" lvl="0" indent="-8572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Wingdings" panose="05000000000000000000" pitchFamily="2" charset="2"/>
              <a:buChar char="q"/>
            </a:pPr>
            <a:r>
              <a:rPr lang="en-IN" sz="3600" b="1" u="sng" dirty="0">
                <a:solidFill>
                  <a:schemeClr val="accent4"/>
                </a:solidFill>
                <a:latin typeface="Footlight MT Light" panose="0204060206030A020304" pitchFamily="18" charset="0"/>
                <a:ea typeface="Overlock"/>
                <a:cs typeface="Overlock"/>
                <a:sym typeface="Overlock"/>
              </a:rPr>
              <a:t>SECOND PHASE OF PROJECT</a:t>
            </a:r>
            <a:r>
              <a:rPr lang="en-IN" sz="3600" b="1" dirty="0">
                <a:solidFill>
                  <a:schemeClr val="accent4"/>
                </a:solidFill>
                <a:latin typeface="Footlight MT Light" panose="0204060206030A020304" pitchFamily="18" charset="0"/>
                <a:ea typeface="Overlock"/>
                <a:cs typeface="Overlock"/>
                <a:sym typeface="Overlock"/>
              </a:rPr>
              <a:t>				</a:t>
            </a:r>
            <a:br>
              <a:rPr lang="en-IN" sz="3600" b="1" dirty="0">
                <a:solidFill>
                  <a:schemeClr val="accent4"/>
                </a:solidFill>
                <a:latin typeface="Footlight MT Light" panose="0204060206030A020304" pitchFamily="18" charset="0"/>
                <a:ea typeface="Overlock"/>
                <a:cs typeface="Overlock"/>
                <a:sym typeface="Overlock"/>
              </a:rPr>
            </a:br>
            <a:r>
              <a:rPr lang="en-IN" sz="3600" b="1" dirty="0">
                <a:solidFill>
                  <a:schemeClr val="accent4"/>
                </a:solidFill>
                <a:latin typeface="Footlight MT Light" panose="0204060206030A020304" pitchFamily="18" charset="0"/>
                <a:ea typeface="Overlock"/>
                <a:cs typeface="Overlock"/>
                <a:sym typeface="Overlock"/>
              </a:rPr>
              <a:t>      </a:t>
            </a:r>
            <a:r>
              <a:rPr lang="en-IN" sz="3600" dirty="0">
                <a:solidFill>
                  <a:schemeClr val="accent4"/>
                </a:solidFill>
                <a:latin typeface="Footlight MT Light" panose="0204060206030A020304" pitchFamily="18" charset="0"/>
                <a:ea typeface="Overlock"/>
                <a:cs typeface="Overlock"/>
                <a:sym typeface="Overlock"/>
              </a:rPr>
              <a:t>(OUR FUTURE VISION)</a:t>
            </a:r>
            <a:endParaRPr sz="3600" dirty="0">
              <a:solidFill>
                <a:schemeClr val="accent4"/>
              </a:solidFill>
              <a:latin typeface="Footlight MT Light" panose="0204060206030A020304" pitchFamily="18" charset="0"/>
              <a:ea typeface="Overlock"/>
              <a:cs typeface="Overlock"/>
              <a:sym typeface="Overlock"/>
            </a:endParaRPr>
          </a:p>
        </p:txBody>
      </p:sp>
      <p:sp>
        <p:nvSpPr>
          <p:cNvPr id="249" name="Google Shape;249;p7"/>
          <p:cNvSpPr txBox="1">
            <a:spLocks noGrp="1"/>
          </p:cNvSpPr>
          <p:nvPr>
            <p:ph type="body" idx="1"/>
          </p:nvPr>
        </p:nvSpPr>
        <p:spPr>
          <a:xfrm>
            <a:off x="0" y="2506644"/>
            <a:ext cx="6794500" cy="3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⮚"/>
            </a:pPr>
            <a:r>
              <a:rPr lang="en-IN" sz="2000" dirty="0">
                <a:solidFill>
                  <a:schemeClr val="accent6"/>
                </a:solidFill>
                <a:latin typeface="Comic Sans MS" panose="030F0702030302020204" pitchFamily="66" charset="0"/>
                <a:ea typeface="Georgia"/>
                <a:cs typeface="Georgia"/>
                <a:sym typeface="Georgia"/>
              </a:rPr>
              <a:t>Sensing the nutrition content of the soil</a:t>
            </a:r>
            <a:endParaRPr sz="2000" dirty="0">
              <a:solidFill>
                <a:schemeClr val="accent6"/>
              </a:solidFill>
              <a:latin typeface="Comic Sans MS" panose="030F0702030302020204" pitchFamily="66" charset="0"/>
              <a:ea typeface="Georgia"/>
              <a:cs typeface="Georgia"/>
              <a:sym typeface="Georgia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⮚"/>
            </a:pPr>
            <a:r>
              <a:rPr lang="en-IN" sz="2000" dirty="0">
                <a:solidFill>
                  <a:schemeClr val="accent6"/>
                </a:solidFill>
                <a:latin typeface="Comic Sans MS" panose="030F0702030302020204" pitchFamily="66" charset="0"/>
                <a:ea typeface="Georgia"/>
                <a:cs typeface="Georgia"/>
                <a:sym typeface="Georgia"/>
              </a:rPr>
              <a:t>This will help to stop the overuse of fertilisers and give a proper analysis of the soil.</a:t>
            </a:r>
            <a:endParaRPr sz="2000" dirty="0">
              <a:solidFill>
                <a:schemeClr val="accent6"/>
              </a:solidFill>
              <a:latin typeface="Comic Sans MS" panose="030F0702030302020204" pitchFamily="66" charset="0"/>
              <a:ea typeface="Georgia"/>
              <a:cs typeface="Georgia"/>
              <a:sym typeface="Georgia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⮚"/>
            </a:pPr>
            <a:r>
              <a:rPr lang="en-IN" sz="2000" dirty="0">
                <a:solidFill>
                  <a:schemeClr val="accent6"/>
                </a:solidFill>
                <a:latin typeface="Comic Sans MS" panose="030F0702030302020204" pitchFamily="66" charset="0"/>
                <a:ea typeface="Georgia"/>
                <a:cs typeface="Georgia"/>
                <a:sym typeface="Georgia"/>
              </a:rPr>
              <a:t>It will reduce the cost of using fertilisers.</a:t>
            </a:r>
            <a:endParaRPr sz="2000" dirty="0">
              <a:solidFill>
                <a:schemeClr val="accent6"/>
              </a:solidFill>
              <a:latin typeface="Comic Sans MS" panose="030F0702030302020204" pitchFamily="66" charset="0"/>
              <a:ea typeface="Georgia"/>
              <a:cs typeface="Georgia"/>
              <a:sym typeface="Georgia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⮚"/>
            </a:pPr>
            <a:r>
              <a:rPr lang="en-IN" sz="2000" dirty="0">
                <a:solidFill>
                  <a:schemeClr val="accent6"/>
                </a:solidFill>
                <a:latin typeface="Comic Sans MS" panose="030F0702030302020204" pitchFamily="66" charset="0"/>
                <a:ea typeface="Georgia"/>
                <a:cs typeface="Georgia"/>
                <a:sym typeface="Georgia"/>
              </a:rPr>
              <a:t>Minimise the manual labour that goes in the process of spraying the fertilisers.</a:t>
            </a:r>
            <a:endParaRPr sz="2000" dirty="0">
              <a:solidFill>
                <a:schemeClr val="accent6"/>
              </a:solidFill>
              <a:latin typeface="Comic Sans MS" panose="030F0702030302020204" pitchFamily="66" charset="0"/>
              <a:ea typeface="Georgia"/>
              <a:cs typeface="Georgia"/>
              <a:sym typeface="Georgi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197" y="2296812"/>
            <a:ext cx="4446155" cy="359624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  <a:reflection blurRad="6350" stA="50000" endA="300" endPos="38500" dist="50800" dir="5400000" sy="-100000" algn="bl" rotWithShape="0"/>
            <a:softEdge rad="31750"/>
          </a:effectLst>
          <a:scene3d>
            <a:camera prst="obliqueTopLeft"/>
            <a:lightRig rig="twoPt" dir="t">
              <a:rot lat="0" lon="0" rev="7200000"/>
            </a:lightRig>
          </a:scene3d>
          <a:sp3d>
            <a:bevelT w="25400" h="19050" prst="artDeco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000"/>
                            </p:stCondLst>
                            <p:childTnLst>
                              <p:par>
                                <p:cTn id="42" presetID="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69 0 0.125 0.056 0.125 0.125 C 0.125 0.194 0.069 0.25 0 0.25 C -0.069 0.25 -0.125 0.194 -0.125 0.125 C -0.125 0.056 -0.069 0 0 0 Z" pathEditMode="relative" ptsTypes="">
                                      <p:cBhvr>
                                        <p:cTn id="43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8"/>
          <p:cNvSpPr txBox="1">
            <a:spLocks noGrp="1"/>
          </p:cNvSpPr>
          <p:nvPr>
            <p:ph type="title"/>
          </p:nvPr>
        </p:nvSpPr>
        <p:spPr>
          <a:xfrm>
            <a:off x="952500" y="1166368"/>
            <a:ext cx="10515600" cy="1339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57250" lvl="0" indent="-857250">
              <a:buFont typeface="Wingdings" panose="05000000000000000000" pitchFamily="2" charset="2"/>
              <a:buChar char="q"/>
            </a:pPr>
            <a:r>
              <a:rPr lang="en-IN" b="1" u="sng" dirty="0">
                <a:solidFill>
                  <a:schemeClr val="accent5"/>
                </a:solidFill>
                <a:latin typeface="Comic Sans MS" panose="030F0702030302020204" pitchFamily="66" charset="0"/>
                <a:ea typeface="Overlock"/>
                <a:cs typeface="Overlock"/>
                <a:sym typeface="Overlock"/>
              </a:rPr>
              <a:t>Third phase</a:t>
            </a:r>
            <a:r>
              <a:rPr lang="en-IN" b="1" dirty="0">
                <a:solidFill>
                  <a:schemeClr val="accent5"/>
                </a:solidFill>
                <a:latin typeface="Comic Sans MS" panose="030F0702030302020204" pitchFamily="66" charset="0"/>
                <a:ea typeface="Overlock"/>
                <a:cs typeface="Overlock"/>
                <a:sym typeface="Overlock"/>
              </a:rPr>
              <a:t>	</a:t>
            </a:r>
            <a:r>
              <a:rPr lang="en-IN" dirty="0">
                <a:solidFill>
                  <a:schemeClr val="accent1"/>
                </a:solidFill>
                <a:latin typeface="Comic Sans MS" panose="030F0702030302020204" pitchFamily="66" charset="0"/>
                <a:ea typeface="Overlock"/>
                <a:cs typeface="Overlock"/>
                <a:sym typeface="Overlock"/>
              </a:rPr>
              <a:t>					</a:t>
            </a:r>
            <a:r>
              <a:rPr lang="en-IN" b="1" dirty="0">
                <a:solidFill>
                  <a:schemeClr val="accent5"/>
                </a:solidFill>
                <a:latin typeface="Comic Sans MS" panose="030F0702030302020204" pitchFamily="66" charset="0"/>
                <a:ea typeface="Overlock"/>
                <a:cs typeface="Overlock"/>
                <a:sym typeface="Overlock"/>
              </a:rPr>
              <a:t> 	</a:t>
            </a:r>
            <a:br>
              <a:rPr lang="en-IN" b="1" dirty="0">
                <a:solidFill>
                  <a:schemeClr val="accent5"/>
                </a:solidFill>
                <a:latin typeface="Comic Sans MS" panose="030F0702030302020204" pitchFamily="66" charset="0"/>
                <a:ea typeface="Overlock"/>
                <a:cs typeface="Overlock"/>
                <a:sym typeface="Overlock"/>
              </a:rPr>
            </a:br>
            <a:r>
              <a:rPr lang="en-IN" dirty="0">
                <a:solidFill>
                  <a:schemeClr val="accent5"/>
                </a:solidFill>
                <a:latin typeface="Comic Sans MS" panose="030F0702030302020204" pitchFamily="66" charset="0"/>
                <a:ea typeface="Overlock"/>
                <a:cs typeface="Overlock"/>
                <a:sym typeface="Overlock"/>
              </a:rPr>
              <a:t>(OUR FUTURE VISION)</a:t>
            </a:r>
            <a:endParaRPr dirty="0">
              <a:solidFill>
                <a:schemeClr val="accent5"/>
              </a:solidFill>
              <a:latin typeface="Comic Sans MS" panose="030F0702030302020204" pitchFamily="66" charset="0"/>
              <a:ea typeface="Overlock"/>
              <a:cs typeface="Overlock"/>
              <a:sym typeface="Overlock"/>
            </a:endParaRPr>
          </a:p>
        </p:txBody>
      </p:sp>
      <p:sp>
        <p:nvSpPr>
          <p:cNvPr id="255" name="Google Shape;255;p8"/>
          <p:cNvSpPr txBox="1">
            <a:spLocks noGrp="1"/>
          </p:cNvSpPr>
          <p:nvPr>
            <p:ph type="body" idx="1"/>
          </p:nvPr>
        </p:nvSpPr>
        <p:spPr>
          <a:xfrm>
            <a:off x="132608" y="3005901"/>
            <a:ext cx="693321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C55A11"/>
                </a:solidFill>
                <a:latin typeface="Rosarivo"/>
                <a:ea typeface="Rosarivo"/>
                <a:cs typeface="Rosarivo"/>
                <a:sym typeface="Rosarivo"/>
              </a:rPr>
              <a:t>In our third phase we would avail the service of crop harvesting along with integrating AI and ML.</a:t>
            </a:r>
            <a:endParaRPr sz="2400" dirty="0">
              <a:solidFill>
                <a:srgbClr val="C55A11"/>
              </a:solidFill>
              <a:latin typeface="Rosarivo"/>
              <a:ea typeface="Rosarivo"/>
              <a:cs typeface="Rosarivo"/>
              <a:sym typeface="Rosarivo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C55A11"/>
                </a:solidFill>
                <a:latin typeface="Rosarivo"/>
                <a:ea typeface="Rosarivo"/>
                <a:cs typeface="Rosarivo"/>
                <a:sym typeface="Rosarivo"/>
              </a:rPr>
              <a:t>We will use robotic arms capable of harvesting the respective crops.</a:t>
            </a:r>
            <a:endParaRPr sz="2400" dirty="0">
              <a:solidFill>
                <a:srgbClr val="C55A11"/>
              </a:solidFill>
              <a:latin typeface="Rosarivo"/>
              <a:ea typeface="Rosarivo"/>
              <a:cs typeface="Rosarivo"/>
              <a:sym typeface="Rosarivo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C55A11"/>
                </a:solidFill>
                <a:latin typeface="Rosarivo"/>
                <a:ea typeface="Rosarivo"/>
                <a:cs typeface="Rosarivo"/>
                <a:sym typeface="Rosarivo"/>
              </a:rPr>
              <a:t>Increase in Productivity</a:t>
            </a:r>
            <a:endParaRPr sz="2400" dirty="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C55A11"/>
                </a:solidFill>
                <a:latin typeface="Rosarivo"/>
                <a:ea typeface="Rosarivo"/>
                <a:cs typeface="Rosarivo"/>
                <a:sym typeface="Rosarivo"/>
              </a:rPr>
              <a:t>Best Throughput</a:t>
            </a:r>
            <a:endParaRPr sz="2400" dirty="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C55A11"/>
                </a:solidFill>
                <a:latin typeface="Rosarivo"/>
                <a:ea typeface="Rosarivo"/>
                <a:cs typeface="Rosarivo"/>
                <a:sym typeface="Rosarivo"/>
              </a:rPr>
              <a:t>Save Time, Money &amp; Energy</a:t>
            </a:r>
            <a:endParaRPr sz="2400" dirty="0">
              <a:solidFill>
                <a:srgbClr val="C55A11"/>
              </a:solidFill>
              <a:latin typeface="Rosarivo"/>
              <a:ea typeface="Rosarivo"/>
              <a:cs typeface="Rosarivo"/>
              <a:sym typeface="Rosariv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139" y="2731324"/>
            <a:ext cx="4408961" cy="333696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  <a:reflection blurRad="6350" stA="50000" endA="300" endPos="38500" dist="50800" dir="5400000" sy="-100000" algn="bl" rotWithShape="0"/>
            <a:softEdge rad="31750"/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2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2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2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2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18a4930592_0_31"/>
          <p:cNvSpPr txBox="1">
            <a:spLocks noGrp="1"/>
          </p:cNvSpPr>
          <p:nvPr>
            <p:ph type="title"/>
          </p:nvPr>
        </p:nvSpPr>
        <p:spPr>
          <a:xfrm>
            <a:off x="1102508" y="1249425"/>
            <a:ext cx="8961600" cy="70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0" indent="-571500" algn="ctr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IN" b="1" u="sng" dirty="0">
                <a:solidFill>
                  <a:schemeClr val="accent5"/>
                </a:solidFill>
                <a:latin typeface="Century" panose="02040604050505020304" pitchFamily="18" charset="0"/>
              </a:rPr>
              <a:t>Wow factor</a:t>
            </a:r>
            <a:endParaRPr b="1" u="sng" dirty="0">
              <a:solidFill>
                <a:schemeClr val="accent5"/>
              </a:solidFill>
              <a:latin typeface="Century" panose="02040604050505020304" pitchFamily="18" charset="0"/>
            </a:endParaRPr>
          </a:p>
        </p:txBody>
      </p:sp>
      <p:sp>
        <p:nvSpPr>
          <p:cNvPr id="243" name="Google Shape;243;g218a4930592_0_31"/>
          <p:cNvSpPr txBox="1">
            <a:spLocks noGrp="1"/>
          </p:cNvSpPr>
          <p:nvPr>
            <p:ph type="body" idx="1"/>
          </p:nvPr>
        </p:nvSpPr>
        <p:spPr>
          <a:xfrm>
            <a:off x="285491" y="2665210"/>
            <a:ext cx="10351800" cy="3709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accent4"/>
                </a:solidFill>
                <a:highlight>
                  <a:srgbClr val="FFFFFF"/>
                </a:highlight>
                <a:latin typeface="Footlight MT Light" panose="0204060206030A020304" pitchFamily="18" charset="0"/>
                <a:ea typeface="Roboto"/>
                <a:cs typeface="Roboto"/>
                <a:sym typeface="Roboto"/>
              </a:rPr>
              <a:t>Work for free for the farmer.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accent4"/>
                </a:solidFill>
                <a:highlight>
                  <a:srgbClr val="FFFFFF"/>
                </a:highlight>
                <a:latin typeface="Footlight MT Light" panose="0204060206030A020304" pitchFamily="18" charset="0"/>
                <a:ea typeface="Roboto"/>
                <a:cs typeface="Roboto"/>
                <a:sym typeface="Roboto"/>
              </a:rPr>
              <a:t>No errors or mistakes and convenience 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accent4"/>
                </a:solidFill>
                <a:highlight>
                  <a:srgbClr val="FFFFFF"/>
                </a:highlight>
                <a:latin typeface="Footlight MT Light" panose="0204060206030A020304" pitchFamily="18" charset="0"/>
                <a:ea typeface="Roboto"/>
                <a:cs typeface="Roboto"/>
                <a:sym typeface="Roboto"/>
              </a:rPr>
              <a:t>Save a lot of time 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accent4"/>
                </a:solidFill>
                <a:highlight>
                  <a:srgbClr val="FFFFFF"/>
                </a:highlight>
                <a:latin typeface="Footlight MT Light" panose="0204060206030A020304" pitchFamily="18" charset="0"/>
                <a:ea typeface="Roboto"/>
                <a:cs typeface="Roboto"/>
                <a:sym typeface="Roboto"/>
              </a:rPr>
              <a:t>Self sustaining farm &amp; harvesting.</a:t>
            </a:r>
            <a:endParaRPr sz="2000" dirty="0">
              <a:solidFill>
                <a:schemeClr val="accent4"/>
              </a:solidFill>
              <a:highlight>
                <a:srgbClr val="FFFFFF"/>
              </a:highlight>
              <a:latin typeface="Footlight MT Light" panose="0204060206030A020304" pitchFamily="18" charset="0"/>
              <a:ea typeface="Roboto"/>
              <a:cs typeface="Roboto"/>
              <a:sym typeface="Roboto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accent4"/>
                </a:solidFill>
                <a:highlight>
                  <a:srgbClr val="FFFFFF"/>
                </a:highlight>
                <a:latin typeface="Footlight MT Light" panose="0204060206030A020304" pitchFamily="18" charset="0"/>
                <a:ea typeface="Roboto"/>
                <a:cs typeface="Roboto"/>
                <a:sym typeface="Roboto"/>
              </a:rPr>
              <a:t>It can water plants much more efficiently and speedily.</a:t>
            </a: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accent4"/>
                </a:solidFill>
                <a:highlight>
                  <a:srgbClr val="FFFFFF"/>
                </a:highlight>
                <a:latin typeface="Footlight MT Light" panose="0204060206030A020304" pitchFamily="18" charset="0"/>
                <a:ea typeface="Roboto"/>
                <a:cs typeface="Roboto"/>
                <a:sym typeface="Roboto"/>
              </a:rPr>
              <a:t>We have implemented AI and ML which has never been implemented before in our country in this field. </a:t>
            </a:r>
            <a:endParaRPr sz="2000" dirty="0">
              <a:solidFill>
                <a:schemeClr val="accent4"/>
              </a:solidFill>
              <a:highlight>
                <a:srgbClr val="FFFFFF"/>
              </a:highlight>
              <a:latin typeface="Footlight MT Light" panose="0204060206030A020304" pitchFamily="18" charset="0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2.70833E-6 -3.33333E-6 L -2.70833E-6 -0.07222 " pathEditMode="relative" rAng="0" ptsTypes="AA">
                                      <p:cBhvr>
                                        <p:cTn id="14" dur="375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5" dur="1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88" fill="hold">
                                          <p:stCondLst>
                                            <p:cond delay="188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" dur="188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8" dur="188" fill="hold">
                                          <p:stCondLst>
                                            <p:cond delay="563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5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5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35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35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35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35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9"/>
          <p:cNvSpPr txBox="1">
            <a:spLocks noGrp="1"/>
          </p:cNvSpPr>
          <p:nvPr>
            <p:ph type="title"/>
          </p:nvPr>
        </p:nvSpPr>
        <p:spPr>
          <a:xfrm>
            <a:off x="469900" y="1171264"/>
            <a:ext cx="10515600" cy="705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0" indent="-5715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Wingdings" panose="05000000000000000000" pitchFamily="2" charset="2"/>
              <a:buChar char="ü"/>
            </a:pPr>
            <a:r>
              <a:rPr lang="en-IN" u="sng" dirty="0">
                <a:solidFill>
                  <a:srgbClr val="8DA9DB"/>
                </a:solidFill>
                <a:latin typeface="Bookman Old Style" panose="02050604050505020204" pitchFamily="18" charset="0"/>
              </a:rPr>
              <a:t>RESULTS </a:t>
            </a:r>
            <a:endParaRPr u="sng" dirty="0">
              <a:solidFill>
                <a:srgbClr val="8DA9DB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61" name="Google Shape;261;p9"/>
          <p:cNvSpPr txBox="1">
            <a:spLocks noGrp="1"/>
          </p:cNvSpPr>
          <p:nvPr>
            <p:ph type="body" idx="1"/>
          </p:nvPr>
        </p:nvSpPr>
        <p:spPr>
          <a:xfrm>
            <a:off x="621476" y="2606706"/>
            <a:ext cx="10515600" cy="2309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⮚"/>
            </a:pPr>
            <a:r>
              <a:rPr lang="en-IN" dirty="0">
                <a:solidFill>
                  <a:schemeClr val="accent6"/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Prototype of first phase is successful.</a:t>
            </a:r>
            <a:endParaRPr dirty="0">
              <a:solidFill>
                <a:schemeClr val="accent6"/>
              </a:solidFill>
              <a:latin typeface="Comic Sans MS" panose="030F0702030302020204" pitchFamily="66" charset="0"/>
              <a:ea typeface="Gentium Basic"/>
              <a:cs typeface="Gentium Basic"/>
              <a:sym typeface="Gentium Basic"/>
            </a:endParaRPr>
          </a:p>
          <a:p>
            <a:pPr marL="4572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⮚"/>
            </a:pPr>
            <a:r>
              <a:rPr lang="en-IN" dirty="0">
                <a:solidFill>
                  <a:schemeClr val="accent6"/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It is seen that it can successfully be made and implemented on field.</a:t>
            </a:r>
            <a:endParaRPr dirty="0">
              <a:solidFill>
                <a:schemeClr val="accent6"/>
              </a:solidFill>
              <a:latin typeface="Comic Sans MS" panose="030F0702030302020204" pitchFamily="66" charset="0"/>
              <a:ea typeface="Gentium Basic"/>
              <a:cs typeface="Gentium Basic"/>
              <a:sym typeface="Gentium Basic"/>
            </a:endParaRPr>
          </a:p>
        </p:txBody>
      </p:sp>
      <p:sp>
        <p:nvSpPr>
          <p:cNvPr id="262" name="Google Shape;262;p9"/>
          <p:cNvSpPr txBox="1"/>
          <p:nvPr/>
        </p:nvSpPr>
        <p:spPr>
          <a:xfrm>
            <a:off x="920337" y="5978686"/>
            <a:ext cx="2796639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0" i="0" u="none" strike="noStrike" cap="none" dirty="0">
                <a:solidFill>
                  <a:schemeClr val="dk1"/>
                </a:solidFill>
                <a:latin typeface="Bell MT" panose="02020503060305020303" pitchFamily="18" charset="0"/>
                <a:ea typeface="Calibri"/>
                <a:cs typeface="Calibri"/>
                <a:sym typeface="Calibri"/>
                <a:hlinkClick r:id="rId3"/>
              </a:rPr>
              <a:t>Github Link </a:t>
            </a:r>
            <a:endParaRPr sz="3200" b="0" i="0" u="none" strike="noStrike" cap="none" dirty="0">
              <a:solidFill>
                <a:schemeClr val="dk1"/>
              </a:solidFill>
              <a:latin typeface="Bell MT" panose="02020503060305020303" pitchFamily="18" charset="0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0" grpId="0"/>
      <p:bldP spid="2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0"/>
          <p:cNvSpPr txBox="1">
            <a:spLocks noGrp="1"/>
          </p:cNvSpPr>
          <p:nvPr>
            <p:ph type="title"/>
          </p:nvPr>
        </p:nvSpPr>
        <p:spPr>
          <a:xfrm>
            <a:off x="790699" y="1276940"/>
            <a:ext cx="105156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Wingdings" panose="05000000000000000000" pitchFamily="2" charset="2"/>
              <a:buChar char="v"/>
            </a:pPr>
            <a:r>
              <a:rPr lang="en-IN" u="sng" dirty="0">
                <a:solidFill>
                  <a:srgbClr val="FFD966"/>
                </a:solidFill>
                <a:latin typeface="Comic Sans MS" panose="030F0702030302020204" pitchFamily="66" charset="0"/>
                <a:ea typeface="Overlock"/>
                <a:cs typeface="Overlock"/>
                <a:sym typeface="Overlock"/>
              </a:rPr>
              <a:t>CONCLUSION</a:t>
            </a:r>
            <a:endParaRPr u="sng" dirty="0">
              <a:solidFill>
                <a:srgbClr val="FFD966"/>
              </a:solidFill>
              <a:latin typeface="Comic Sans MS" panose="030F0702030302020204" pitchFamily="66" charset="0"/>
              <a:ea typeface="Overlock"/>
              <a:cs typeface="Overlock"/>
              <a:sym typeface="Overlock"/>
            </a:endParaRPr>
          </a:p>
        </p:txBody>
      </p:sp>
      <p:sp>
        <p:nvSpPr>
          <p:cNvPr id="268" name="Google Shape;268;p10"/>
          <p:cNvSpPr txBox="1">
            <a:spLocks noGrp="1"/>
          </p:cNvSpPr>
          <p:nvPr>
            <p:ph type="body" idx="1"/>
          </p:nvPr>
        </p:nvSpPr>
        <p:spPr>
          <a:xfrm>
            <a:off x="0" y="2882199"/>
            <a:ext cx="7518895" cy="28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IN" sz="2000" dirty="0">
                <a:solidFill>
                  <a:srgbClr val="548135"/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It is seen that this can be implemented in our farms and can help the farmers in producing higher yield with his minimum efforts. </a:t>
            </a:r>
            <a:endParaRPr sz="2000" dirty="0">
              <a:solidFill>
                <a:srgbClr val="548135"/>
              </a:solidFill>
              <a:latin typeface="Comic Sans MS" panose="030F0702030302020204" pitchFamily="66" charset="0"/>
              <a:ea typeface="Gentium Basic"/>
              <a:cs typeface="Gentium Basic"/>
              <a:sym typeface="Gentium Basic"/>
            </a:endParaRPr>
          </a:p>
          <a:p>
            <a:pPr indent="-457200">
              <a:spcBef>
                <a:spcPts val="0"/>
              </a:spcBef>
              <a:buFont typeface="Wingdings" panose="05000000000000000000" pitchFamily="2" charset="2"/>
              <a:buChar char="ü"/>
            </a:pPr>
            <a:endParaRPr sz="2000" dirty="0">
              <a:solidFill>
                <a:srgbClr val="548135"/>
              </a:solidFill>
              <a:latin typeface="Comic Sans MS" panose="030F0702030302020204" pitchFamily="66" charset="0"/>
              <a:ea typeface="Gentium Basic"/>
              <a:cs typeface="Gentium Basic"/>
              <a:sym typeface="Gentium Basic"/>
            </a:endParaRPr>
          </a:p>
          <a:p>
            <a:pPr indent="-457200"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en-IN" sz="2000" dirty="0">
                <a:solidFill>
                  <a:srgbClr val="548135"/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This system can be programmed for many kinds of crops. Once it is switched on the farmer can rest assured that the crops are watered properly.</a:t>
            </a:r>
            <a:endParaRPr sz="2000" dirty="0">
              <a:solidFill>
                <a:srgbClr val="548135"/>
              </a:solidFill>
              <a:latin typeface="Comic Sans MS" panose="030F0702030302020204" pitchFamily="66" charset="0"/>
              <a:ea typeface="Gentium Basic"/>
              <a:cs typeface="Gentium Basic"/>
              <a:sym typeface="Gentium Basic"/>
            </a:endParaRPr>
          </a:p>
        </p:txBody>
      </p:sp>
      <p:pic>
        <p:nvPicPr>
          <p:cNvPr id="4" name="Google Shape;229;p10" descr="Smart Robotic In Agriculture Concept, Robot Farmers (automation) Must Be  Programmed To Work In The Vertical Or Indoor Farm For Increase Efficiency,  Growing A Seed, Harvesting, Monitoring Insect Or Bug Stock Photo,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45680" y="2050926"/>
            <a:ext cx="4846320" cy="3228389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152400" dist="317500" dir="5400000" sx="90000" sy="-19000" rotWithShape="0">
              <a:prstClr val="black">
                <a:alpha val="15000"/>
              </a:prstClr>
            </a:outerShdw>
            <a:reflection blurRad="6350" stA="50000" endA="295" endPos="92000" dist="101600" dir="5400000" sy="-100000" algn="bl" rotWithShape="0"/>
          </a:effectLst>
          <a:scene3d>
            <a:camera prst="perspectiveFront"/>
            <a:lightRig rig="threePt" dir="t"/>
          </a:scene3d>
          <a:sp3d>
            <a:bevelT prst="slope"/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 dir="out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7" grpId="0"/>
      <p:bldP spid="26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18a4930592_1_827"/>
          <p:cNvSpPr txBox="1">
            <a:spLocks noGrp="1"/>
          </p:cNvSpPr>
          <p:nvPr>
            <p:ph type="title"/>
          </p:nvPr>
        </p:nvSpPr>
        <p:spPr>
          <a:xfrm>
            <a:off x="766948" y="2591690"/>
            <a:ext cx="10515600" cy="152904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8000" u="sng" dirty="0">
                <a:solidFill>
                  <a:schemeClr val="accent6">
                    <a:lumMod val="75000"/>
                  </a:schemeClr>
                </a:solidFill>
                <a:latin typeface="Californian FB" panose="0207040306080B030204" pitchFamily="18" charset="0"/>
              </a:rPr>
              <a:t>Thank you</a:t>
            </a:r>
            <a:endParaRPr sz="8000" u="sng" dirty="0">
              <a:solidFill>
                <a:schemeClr val="accent6">
                  <a:lumMod val="75000"/>
                </a:schemeClr>
              </a:solidFill>
              <a:latin typeface="Californian FB" panose="0207040306080B0302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6.25E-7 -1.85185E-6 L -6.25E-7 -0.07222 " pathEditMode="relative" rAng="0" ptsTypes="AA">
                                      <p:cBhvr>
                                        <p:cTn id="6" dur="625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" dur="3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313" fill="hold">
                                          <p:stCondLst>
                                            <p:cond delay="313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313" fill="hold">
                                          <p:stCondLst>
                                            <p:cond delay="625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313" fill="hold">
                                          <p:stCondLst>
                                            <p:cond delay="938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18a4930592_0_0"/>
          <p:cNvSpPr txBox="1">
            <a:spLocks noGrp="1"/>
          </p:cNvSpPr>
          <p:nvPr>
            <p:ph type="title"/>
          </p:nvPr>
        </p:nvSpPr>
        <p:spPr>
          <a:xfrm>
            <a:off x="814926" y="1172025"/>
            <a:ext cx="10444500" cy="630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400" u="sng" dirty="0">
                <a:solidFill>
                  <a:schemeClr val="accent4"/>
                </a:solidFill>
                <a:latin typeface="Comic Sans MS" panose="030F0702030302020204" pitchFamily="66" charset="0"/>
              </a:rPr>
              <a:t>Farming problems that can be tackled using our project</a:t>
            </a:r>
            <a:endParaRPr sz="3400" u="sng" dirty="0">
              <a:solidFill>
                <a:schemeClr val="accent4"/>
              </a:solidFill>
              <a:latin typeface="Comic Sans MS" panose="030F0702030302020204" pitchFamily="66" charset="0"/>
            </a:endParaRPr>
          </a:p>
        </p:txBody>
      </p:sp>
      <p:sp>
        <p:nvSpPr>
          <p:cNvPr id="185" name="Google Shape;185;g218a4930592_0_0"/>
          <p:cNvSpPr txBox="1">
            <a:spLocks noGrp="1"/>
          </p:cNvSpPr>
          <p:nvPr>
            <p:ph type="body" idx="1"/>
          </p:nvPr>
        </p:nvSpPr>
        <p:spPr>
          <a:xfrm>
            <a:off x="128376" y="2467342"/>
            <a:ext cx="5908800" cy="383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2545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300"/>
              <a:buFont typeface="Wingdings" panose="05000000000000000000" pitchFamily="2" charset="2"/>
              <a:buChar char="ü"/>
            </a:pPr>
            <a:r>
              <a:rPr lang="en-IN" sz="2000" dirty="0">
                <a:solidFill>
                  <a:schemeClr val="accent6"/>
                </a:solidFill>
                <a:latin typeface="Georgia" panose="02040502050405020303" pitchFamily="18" charset="0"/>
              </a:rPr>
              <a:t>Primitive methods are being implemented</a:t>
            </a:r>
            <a:r>
              <a:rPr lang="en-IN" sz="2000" dirty="0" smtClean="0">
                <a:solidFill>
                  <a:schemeClr val="accent6"/>
                </a:solidFill>
                <a:latin typeface="Georgia" panose="02040502050405020303" pitchFamily="18" charset="0"/>
              </a:rPr>
              <a:t>.</a:t>
            </a:r>
          </a:p>
          <a:p>
            <a:pPr marL="8255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300"/>
              <a:buNone/>
            </a:pPr>
            <a:endParaRPr sz="2000" dirty="0">
              <a:solidFill>
                <a:schemeClr val="accent6"/>
              </a:solidFill>
              <a:latin typeface="Georgia" panose="02040502050405020303" pitchFamily="18" charset="0"/>
            </a:endParaRPr>
          </a:p>
          <a:p>
            <a:pPr marL="42545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Wingdings" panose="05000000000000000000" pitchFamily="2" charset="2"/>
              <a:buChar char="ü"/>
            </a:pPr>
            <a:r>
              <a:rPr lang="en-IN" sz="2000" dirty="0">
                <a:solidFill>
                  <a:schemeClr val="accent6"/>
                </a:solidFill>
                <a:latin typeface="Georgia" panose="02040502050405020303" pitchFamily="18" charset="0"/>
              </a:rPr>
              <a:t>Non-Availability of water as per requirement.</a:t>
            </a:r>
            <a:endParaRPr sz="2000" dirty="0">
              <a:solidFill>
                <a:schemeClr val="accent6"/>
              </a:solidFill>
              <a:latin typeface="Georgia" panose="02040502050405020303" pitchFamily="18" charset="0"/>
            </a:endParaRPr>
          </a:p>
          <a:p>
            <a:pPr marL="42545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Wingdings" panose="05000000000000000000" pitchFamily="2" charset="2"/>
              <a:buChar char="ü"/>
            </a:pPr>
            <a:endParaRPr lang="en-IN" sz="2000" dirty="0" smtClean="0">
              <a:solidFill>
                <a:schemeClr val="accent6"/>
              </a:solidFill>
              <a:latin typeface="Georgia" panose="02040502050405020303" pitchFamily="18" charset="0"/>
            </a:endParaRPr>
          </a:p>
          <a:p>
            <a:pPr marL="42545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Wingdings" panose="05000000000000000000" pitchFamily="2" charset="2"/>
              <a:buChar char="ü"/>
            </a:pPr>
            <a:r>
              <a:rPr lang="en-IN" sz="2000" dirty="0" smtClean="0">
                <a:solidFill>
                  <a:schemeClr val="accent6"/>
                </a:solidFill>
                <a:latin typeface="Georgia" panose="02040502050405020303" pitchFamily="18" charset="0"/>
              </a:rPr>
              <a:t>Farmers </a:t>
            </a:r>
            <a:r>
              <a:rPr lang="en-IN" sz="2000" dirty="0">
                <a:solidFill>
                  <a:schemeClr val="accent6"/>
                </a:solidFill>
                <a:latin typeface="Georgia" panose="02040502050405020303" pitchFamily="18" charset="0"/>
              </a:rPr>
              <a:t>still depending on manual labour in terms of planting/sowing, watering, adding of pesticides and fertilizers to the tiresome process of manual harvesting.</a:t>
            </a:r>
            <a:endParaRPr sz="2000" dirty="0">
              <a:solidFill>
                <a:schemeClr val="accent6"/>
              </a:solidFill>
              <a:latin typeface="Georgia" panose="02040502050405020303" pitchFamily="18" charset="0"/>
            </a:endParaRPr>
          </a:p>
          <a:p>
            <a:pPr marL="42545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Wingdings" panose="05000000000000000000" pitchFamily="2" charset="2"/>
              <a:buChar char="ü"/>
            </a:pPr>
            <a:endParaRPr lang="en-IN" sz="2000" dirty="0" smtClean="0">
              <a:solidFill>
                <a:schemeClr val="accent6"/>
              </a:solidFill>
              <a:latin typeface="Georgia" panose="02040502050405020303" pitchFamily="18" charset="0"/>
            </a:endParaRPr>
          </a:p>
          <a:p>
            <a:pPr marL="42545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Wingdings" panose="05000000000000000000" pitchFamily="2" charset="2"/>
              <a:buChar char="ü"/>
            </a:pPr>
            <a:r>
              <a:rPr lang="en-IN" sz="2000" dirty="0" smtClean="0">
                <a:solidFill>
                  <a:schemeClr val="accent6"/>
                </a:solidFill>
                <a:latin typeface="Georgia" panose="02040502050405020303" pitchFamily="18" charset="0"/>
              </a:rPr>
              <a:t>Farmers </a:t>
            </a:r>
            <a:r>
              <a:rPr lang="en-IN" sz="2000" dirty="0">
                <a:solidFill>
                  <a:schemeClr val="accent6"/>
                </a:solidFill>
                <a:latin typeface="Georgia" panose="02040502050405020303" pitchFamily="18" charset="0"/>
              </a:rPr>
              <a:t>still use their intuition in terms of amount of water and fertilizers needed for their crop.</a:t>
            </a:r>
            <a:endParaRPr sz="2000" dirty="0">
              <a:solidFill>
                <a:schemeClr val="accent6"/>
              </a:solidFill>
              <a:latin typeface="Georgia" panose="02040502050405020303" pitchFamily="18" charset="0"/>
            </a:endParaRPr>
          </a:p>
        </p:txBody>
      </p:sp>
      <p:pic>
        <p:nvPicPr>
          <p:cNvPr id="186" name="Google Shape;186;g218a493059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1962" y="1802325"/>
            <a:ext cx="5315239" cy="396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"/>
          <p:cNvSpPr txBox="1">
            <a:spLocks noGrp="1"/>
          </p:cNvSpPr>
          <p:nvPr>
            <p:ph type="title"/>
          </p:nvPr>
        </p:nvSpPr>
        <p:spPr>
          <a:xfrm>
            <a:off x="1052954" y="1174421"/>
            <a:ext cx="1051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 sz="3300" u="sng" dirty="0">
                <a:solidFill>
                  <a:srgbClr val="92D050"/>
                </a:solidFill>
                <a:latin typeface="Footlight MT Light" panose="0204060206030A020304" pitchFamily="18" charset="0"/>
                <a:ea typeface="Overlock"/>
                <a:cs typeface="Overlock"/>
                <a:sym typeface="Overlock"/>
              </a:rPr>
              <a:t>Farming Advancements IN Todays developed </a:t>
            </a:r>
            <a:r>
              <a:rPr lang="en-IN" sz="3300" u="sng" dirty="0" smtClean="0">
                <a:solidFill>
                  <a:srgbClr val="92D050"/>
                </a:solidFill>
                <a:latin typeface="Footlight MT Light" panose="0204060206030A020304" pitchFamily="18" charset="0"/>
                <a:ea typeface="Overlock"/>
                <a:cs typeface="Overlock"/>
                <a:sym typeface="Overlock"/>
              </a:rPr>
              <a:t>countries</a:t>
            </a:r>
            <a:endParaRPr sz="3300" dirty="0">
              <a:solidFill>
                <a:srgbClr val="F4B081"/>
              </a:solidFill>
              <a:latin typeface="Footlight MT Light" panose="0204060206030A020304" pitchFamily="18" charset="0"/>
              <a:ea typeface="Gentium Basic"/>
              <a:cs typeface="Gentium Basic"/>
              <a:sym typeface="Gentium Basic"/>
            </a:endParaRPr>
          </a:p>
        </p:txBody>
      </p:sp>
      <p:sp>
        <p:nvSpPr>
          <p:cNvPr id="192" name="Google Shape;192;p3"/>
          <p:cNvSpPr txBox="1">
            <a:spLocks noGrp="1"/>
          </p:cNvSpPr>
          <p:nvPr>
            <p:ph type="body" idx="2"/>
          </p:nvPr>
        </p:nvSpPr>
        <p:spPr>
          <a:xfrm>
            <a:off x="-519997" y="6872771"/>
            <a:ext cx="7558200" cy="20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70000"/>
              </a:lnSpc>
              <a:spcBef>
                <a:spcPts val="0"/>
              </a:spcBef>
              <a:buNone/>
            </a:pPr>
            <a:endParaRPr sz="1100" dirty="0">
              <a:solidFill>
                <a:srgbClr val="00B050"/>
              </a:solidFill>
              <a:latin typeface="Century" panose="02040604050505020304" pitchFamily="18" charset="0"/>
            </a:endParaRPr>
          </a:p>
        </p:txBody>
      </p:sp>
      <p:sp>
        <p:nvSpPr>
          <p:cNvPr id="193" name="Google Shape;193;p3"/>
          <p:cNvSpPr txBox="1">
            <a:spLocks noGrp="1"/>
          </p:cNvSpPr>
          <p:nvPr>
            <p:ph type="body" idx="3"/>
          </p:nvPr>
        </p:nvSpPr>
        <p:spPr>
          <a:xfrm>
            <a:off x="-4806427" y="6857991"/>
            <a:ext cx="10939500" cy="6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lvl="0" indent="-2857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IN" sz="1400">
                <a:solidFill>
                  <a:srgbClr val="8296B0"/>
                </a:solidFill>
              </a:rPr>
              <a:t>Reference</a:t>
            </a:r>
            <a:r>
              <a:rPr lang="en-IN" sz="1400"/>
              <a:t> : </a:t>
            </a:r>
            <a:r>
              <a:rPr lang="en-IN" sz="1400" u="sng">
                <a:solidFill>
                  <a:srgbClr val="00B0F0"/>
                </a:solidFill>
              </a:rPr>
              <a:t>https://youtu.be/gfCEQgx4d-4</a:t>
            </a:r>
            <a:endParaRPr sz="1400">
              <a:solidFill>
                <a:srgbClr val="00B0F0"/>
              </a:solidFill>
            </a:endParaRPr>
          </a:p>
          <a:p>
            <a:pPr marL="171450" lvl="0" indent="-19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None/>
            </a:pPr>
            <a:endParaRPr sz="1400"/>
          </a:p>
          <a:p>
            <a:pPr marL="4572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Noto Sans Symbols"/>
              <a:buNone/>
            </a:pPr>
            <a:endParaRPr sz="1400"/>
          </a:p>
        </p:txBody>
      </p:sp>
      <p:sp>
        <p:nvSpPr>
          <p:cNvPr id="194" name="Google Shape;194;p3"/>
          <p:cNvSpPr txBox="1">
            <a:spLocks noGrp="1"/>
          </p:cNvSpPr>
          <p:nvPr>
            <p:ph type="body" idx="4"/>
          </p:nvPr>
        </p:nvSpPr>
        <p:spPr>
          <a:xfrm>
            <a:off x="150921" y="4263749"/>
            <a:ext cx="8303100" cy="3717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0" algn="just">
              <a:lnSpc>
                <a:spcPct val="80000"/>
              </a:lnSpc>
              <a:spcBef>
                <a:spcPts val="0"/>
              </a:spcBef>
              <a:buNone/>
            </a:pPr>
            <a:endParaRPr lang="en-US" sz="1600" dirty="0" smtClean="0">
              <a:solidFill>
                <a:schemeClr val="accent1"/>
              </a:solidFill>
              <a:latin typeface="Georgia" panose="02040502050405020303" pitchFamily="18" charset="0"/>
              <a:ea typeface="Rosarivo"/>
            </a:endParaRPr>
          </a:p>
          <a:p>
            <a:pPr indent="0" algn="just">
              <a:lnSpc>
                <a:spcPct val="80000"/>
              </a:lnSpc>
              <a:spcBef>
                <a:spcPts val="0"/>
              </a:spcBef>
              <a:buNone/>
            </a:pPr>
            <a:endParaRPr sz="1600" dirty="0">
              <a:solidFill>
                <a:schemeClr val="accent1"/>
              </a:solidFill>
              <a:latin typeface="Georgia" panose="02040502050405020303" pitchFamily="18" charset="0"/>
              <a:ea typeface="Rosarivo"/>
              <a:cs typeface="Rosarivo"/>
              <a:sym typeface="Rosarivo"/>
            </a:endParaRPr>
          </a:p>
          <a:p>
            <a:pPr marL="361950" indent="-285750" algn="just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600"/>
              <a:buFont typeface="Wingdings" panose="05000000000000000000" pitchFamily="2" charset="2"/>
              <a:buChar char="ü"/>
            </a:pPr>
            <a:r>
              <a:rPr lang="en-IN" sz="1600" dirty="0" smtClean="0">
                <a:solidFill>
                  <a:schemeClr val="accent1"/>
                </a:solidFill>
                <a:latin typeface="Georgia" panose="02040502050405020303" pitchFamily="18" charset="0"/>
                <a:ea typeface="Rosarivo"/>
                <a:cs typeface="Rosarivo"/>
                <a:sym typeface="Rosarivo"/>
              </a:rPr>
              <a:t>In </a:t>
            </a:r>
            <a:r>
              <a:rPr lang="en-IN" sz="1600" dirty="0">
                <a:solidFill>
                  <a:schemeClr val="accent1"/>
                </a:solidFill>
                <a:latin typeface="Georgia" panose="02040502050405020303" pitchFamily="18" charset="0"/>
                <a:ea typeface="Rosarivo"/>
                <a:cs typeface="Rosarivo"/>
                <a:sym typeface="Rosarivo"/>
              </a:rPr>
              <a:t>developed countries companies employ automatic seeding and monitoring technologies integrated </a:t>
            </a:r>
            <a:r>
              <a:rPr lang="en-IN" sz="1600" dirty="0" smtClean="0">
                <a:solidFill>
                  <a:schemeClr val="accent1"/>
                </a:solidFill>
                <a:latin typeface="Georgia" panose="02040502050405020303" pitchFamily="18" charset="0"/>
                <a:ea typeface="Rosarivo"/>
                <a:cs typeface="Rosarivo"/>
                <a:sym typeface="Rosarivo"/>
              </a:rPr>
              <a:t>with automation</a:t>
            </a:r>
            <a:endParaRPr sz="1600" dirty="0" smtClean="0">
              <a:solidFill>
                <a:schemeClr val="accent1"/>
              </a:solidFill>
              <a:latin typeface="Georgia" panose="02040502050405020303" pitchFamily="18" charset="0"/>
              <a:ea typeface="Rosarivo"/>
              <a:cs typeface="Rosarivo"/>
              <a:sym typeface="Rosarivo"/>
            </a:endParaRPr>
          </a:p>
          <a:p>
            <a:pPr marL="742950" indent="-285750" algn="just">
              <a:lnSpc>
                <a:spcPct val="80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endParaRPr sz="1600" dirty="0">
              <a:solidFill>
                <a:schemeClr val="accent1"/>
              </a:solidFill>
              <a:latin typeface="Georgia" panose="02040502050405020303" pitchFamily="18" charset="0"/>
              <a:ea typeface="Rosarivo"/>
              <a:cs typeface="Rosarivo"/>
              <a:sym typeface="Rosarivo"/>
            </a:endParaRPr>
          </a:p>
          <a:p>
            <a:pPr marL="361950" indent="-285750" algn="just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600"/>
              <a:buFont typeface="Wingdings" panose="05000000000000000000" pitchFamily="2" charset="2"/>
              <a:buChar char="ü"/>
            </a:pPr>
            <a:r>
              <a:rPr lang="en-IN" sz="1600" dirty="0" smtClean="0">
                <a:solidFill>
                  <a:schemeClr val="accent1"/>
                </a:solidFill>
                <a:latin typeface="Georgia" panose="02040502050405020303" pitchFamily="18" charset="0"/>
                <a:ea typeface="Rosarivo"/>
                <a:cs typeface="Rosarivo"/>
                <a:sym typeface="Rosarivo"/>
              </a:rPr>
              <a:t>Grain </a:t>
            </a:r>
            <a:r>
              <a:rPr lang="en-IN" sz="1600" dirty="0">
                <a:solidFill>
                  <a:schemeClr val="accent1"/>
                </a:solidFill>
                <a:latin typeface="Georgia" panose="02040502050405020303" pitchFamily="18" charset="0"/>
                <a:ea typeface="Rosarivo"/>
                <a:cs typeface="Rosarivo"/>
                <a:sym typeface="Rosarivo"/>
              </a:rPr>
              <a:t>constituent and moisture analysis solutions.</a:t>
            </a:r>
            <a:endParaRPr sz="1600" dirty="0">
              <a:solidFill>
                <a:schemeClr val="accent1"/>
              </a:solidFill>
              <a:latin typeface="Georgia" panose="02040502050405020303" pitchFamily="18" charset="0"/>
              <a:ea typeface="Rosarivo"/>
              <a:cs typeface="Rosarivo"/>
              <a:sym typeface="Rosarivo"/>
            </a:endParaRPr>
          </a:p>
          <a:p>
            <a:pPr marL="742950" indent="-285750" algn="just">
              <a:lnSpc>
                <a:spcPct val="80000"/>
              </a:lnSpc>
              <a:spcBef>
                <a:spcPts val="0"/>
              </a:spcBef>
              <a:buFont typeface="Wingdings" panose="05000000000000000000" pitchFamily="2" charset="2"/>
              <a:buChar char="ü"/>
            </a:pPr>
            <a:endParaRPr sz="1600" dirty="0">
              <a:solidFill>
                <a:schemeClr val="accent1"/>
              </a:solidFill>
              <a:latin typeface="Georgia" panose="02040502050405020303" pitchFamily="18" charset="0"/>
              <a:ea typeface="Rosarivo"/>
              <a:cs typeface="Rosarivo"/>
              <a:sym typeface="Rosarivo"/>
            </a:endParaRPr>
          </a:p>
          <a:p>
            <a:pPr marL="361950" indent="-285750" algn="just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600"/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chemeClr val="accent1"/>
                </a:solidFill>
                <a:latin typeface="Georgia" panose="02040502050405020303" pitchFamily="18" charset="0"/>
                <a:ea typeface="Rosarivo"/>
                <a:cs typeface="Rosarivo"/>
                <a:sym typeface="Rosarivo"/>
              </a:rPr>
              <a:t>Farming based on research related to optimal conditions for growth of respective crops. </a:t>
            </a:r>
            <a:endParaRPr lang="en-IN" sz="1600" dirty="0" smtClean="0">
              <a:solidFill>
                <a:schemeClr val="accent1"/>
              </a:solidFill>
              <a:latin typeface="Georgia" panose="02040502050405020303" pitchFamily="18" charset="0"/>
              <a:ea typeface="Rosarivo"/>
              <a:cs typeface="Rosarivo"/>
              <a:sym typeface="Rosarivo"/>
            </a:endParaRPr>
          </a:p>
          <a:p>
            <a:pPr marL="76200" indent="0" algn="just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600"/>
              <a:buNone/>
            </a:pPr>
            <a:endParaRPr lang="en-IN" sz="1600" dirty="0" smtClean="0">
              <a:solidFill>
                <a:schemeClr val="accent1"/>
              </a:solidFill>
              <a:latin typeface="Georgia" panose="02040502050405020303" pitchFamily="18" charset="0"/>
              <a:ea typeface="Rosarivo"/>
              <a:cs typeface="Rosarivo"/>
              <a:sym typeface="Rosarivo"/>
            </a:endParaRPr>
          </a:p>
          <a:p>
            <a:pPr marL="361950" indent="-285750" algn="just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600"/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accent1"/>
                </a:solidFill>
                <a:latin typeface="Georgia" panose="02040502050405020303" pitchFamily="18" charset="0"/>
                <a:ea typeface="Rosarivo"/>
                <a:cs typeface="Rosarivo"/>
                <a:sym typeface="Rosarivo"/>
              </a:rPr>
              <a:t>Non manual harvesting systems employed using AI and ML.</a:t>
            </a:r>
          </a:p>
          <a:p>
            <a:pPr marL="361950" indent="-285750" algn="just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600"/>
              <a:buFont typeface="Wingdings" panose="05000000000000000000" pitchFamily="2" charset="2"/>
              <a:buChar char="ü"/>
            </a:pPr>
            <a:endParaRPr sz="1600" dirty="0">
              <a:solidFill>
                <a:schemeClr val="accent1"/>
              </a:solidFill>
              <a:latin typeface="Georgia" panose="02040502050405020303" pitchFamily="18" charset="0"/>
              <a:ea typeface="Rosarivo"/>
              <a:cs typeface="Rosarivo"/>
              <a:sym typeface="Rosarivo"/>
            </a:endParaRPr>
          </a:p>
          <a:p>
            <a:pPr marL="742950" indent="-285750" algn="just">
              <a:spcBef>
                <a:spcPts val="0"/>
              </a:spcBef>
              <a:buFont typeface="Wingdings" panose="05000000000000000000" pitchFamily="2" charset="2"/>
              <a:buChar char="ü"/>
            </a:pPr>
            <a:endParaRPr sz="1600" dirty="0">
              <a:solidFill>
                <a:schemeClr val="accent1"/>
              </a:solidFill>
              <a:latin typeface="Georgia" panose="02040502050405020303" pitchFamily="18" charset="0"/>
              <a:ea typeface="Rosarivo"/>
              <a:cs typeface="Rosarivo"/>
              <a:sym typeface="Rosarivo"/>
            </a:endParaRPr>
          </a:p>
          <a:p>
            <a:pPr marL="742950" indent="-285750" algn="just">
              <a:spcBef>
                <a:spcPts val="0"/>
              </a:spcBef>
              <a:buFont typeface="Wingdings" panose="05000000000000000000" pitchFamily="2" charset="2"/>
              <a:buChar char="ü"/>
            </a:pPr>
            <a:endParaRPr sz="1600" dirty="0">
              <a:solidFill>
                <a:schemeClr val="accent1"/>
              </a:solidFill>
              <a:latin typeface="Georgia" panose="02040502050405020303" pitchFamily="18" charset="0"/>
            </a:endParaRPr>
          </a:p>
        </p:txBody>
      </p:sp>
      <p:sp>
        <p:nvSpPr>
          <p:cNvPr id="195" name="Google Shape;195;p3"/>
          <p:cNvSpPr txBox="1"/>
          <p:nvPr/>
        </p:nvSpPr>
        <p:spPr>
          <a:xfrm>
            <a:off x="150921" y="2040861"/>
            <a:ext cx="7636649" cy="21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As our country moves towards becoming a developed nation in terms of industrial advancements, we still lag behind in terms of modernization in the sector of agriculture, and since 40% of our population or 55 </a:t>
            </a:r>
            <a:r>
              <a:rPr lang="en-IN" sz="1800" dirty="0" err="1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crore</a:t>
            </a:r>
            <a:r>
              <a:rPr lang="en-IN" sz="1800" dirty="0">
                <a:solidFill>
                  <a:schemeClr val="accent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of our country’s citizens are farmers it is high time we look into modernizing this sector and making their livelihoods better. Let’s take a look at what the developed countries have employed in their sector of agriculture to taking farming to the next level.</a:t>
            </a:r>
            <a:endParaRPr sz="1800" dirty="0">
              <a:solidFill>
                <a:schemeClr val="accent2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96" name="Google Shape;19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5279" y="2040861"/>
            <a:ext cx="3575800" cy="427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"/>
          <p:cNvSpPr txBox="1">
            <a:spLocks noGrp="1"/>
          </p:cNvSpPr>
          <p:nvPr>
            <p:ph type="title"/>
          </p:nvPr>
        </p:nvSpPr>
        <p:spPr>
          <a:xfrm>
            <a:off x="1052475" y="1189950"/>
            <a:ext cx="96213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 dirty="0">
                <a:solidFill>
                  <a:srgbClr val="92D050"/>
                </a:solidFill>
                <a:latin typeface="Bell MT" panose="02020503060305020303" pitchFamily="18" charset="0"/>
              </a:rPr>
              <a:t>Project Idea</a:t>
            </a:r>
            <a:endParaRPr dirty="0">
              <a:solidFill>
                <a:srgbClr val="92D050"/>
              </a:solidFill>
              <a:latin typeface="Bell MT" panose="02020503060305020303" pitchFamily="18" charset="0"/>
            </a:endParaRPr>
          </a:p>
        </p:txBody>
      </p:sp>
      <p:sp>
        <p:nvSpPr>
          <p:cNvPr id="202" name="Google Shape;202;p4"/>
          <p:cNvSpPr txBox="1">
            <a:spLocks noGrp="1"/>
          </p:cNvSpPr>
          <p:nvPr>
            <p:ph type="body" idx="2"/>
          </p:nvPr>
        </p:nvSpPr>
        <p:spPr>
          <a:xfrm>
            <a:off x="6108699" y="2430298"/>
            <a:ext cx="6007200" cy="3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rgbClr val="FFC000"/>
                </a:solidFill>
                <a:latin typeface="Footlight MT Light" panose="0204060206030A020304" pitchFamily="18" charset="0"/>
                <a:ea typeface="Gentium Basic"/>
                <a:cs typeface="Gentium Basic"/>
                <a:sym typeface="Gentium Basic"/>
              </a:rPr>
              <a:t>In the first phase we will use the moisture sensors for getting the amount of water present in the soil and supply the appropriate amount of water through our pumps.</a:t>
            </a:r>
            <a:endParaRPr dirty="0">
              <a:latin typeface="Footlight MT Light" panose="0204060206030A020304" pitchFamily="18" charset="0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dirty="0">
              <a:latin typeface="Footlight MT Light" panose="0204060206030A020304" pitchFamily="18" charset="0"/>
            </a:endParaRPr>
          </a:p>
        </p:txBody>
      </p:sp>
      <p:sp>
        <p:nvSpPr>
          <p:cNvPr id="203" name="Google Shape;203;p4"/>
          <p:cNvSpPr txBox="1"/>
          <p:nvPr/>
        </p:nvSpPr>
        <p:spPr>
          <a:xfrm>
            <a:off x="850800" y="2205375"/>
            <a:ext cx="4819200" cy="2917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0000" bIns="9000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2300" dirty="0">
                <a:solidFill>
                  <a:srgbClr val="92D050"/>
                </a:solidFill>
                <a:latin typeface="Comic Sans MS" panose="030F0702030302020204" pitchFamily="66" charset="0"/>
                <a:ea typeface="Calibri"/>
                <a:cs typeface="Calibri"/>
                <a:sym typeface="Calibri"/>
              </a:rPr>
              <a:t>This is our initiative to automate the farming methods that are used in our country.</a:t>
            </a:r>
            <a:endParaRPr sz="2300" dirty="0">
              <a:solidFill>
                <a:srgbClr val="92D050"/>
              </a:solidFill>
              <a:latin typeface="Comic Sans MS" panose="030F0702030302020204" pitchFamily="66" charset="0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2300" dirty="0">
                <a:solidFill>
                  <a:srgbClr val="92D050"/>
                </a:solidFill>
                <a:latin typeface="Comic Sans MS" panose="030F0702030302020204" pitchFamily="66" charset="0"/>
                <a:ea typeface="Calibri"/>
                <a:cs typeface="Calibri"/>
                <a:sym typeface="Calibri"/>
              </a:rPr>
              <a:t>Our idea is to incorporate the automation technology for reducing the efforts and energy of the </a:t>
            </a:r>
            <a:r>
              <a:rPr lang="en-IN" sz="2300" dirty="0" smtClean="0">
                <a:solidFill>
                  <a:srgbClr val="92D050"/>
                </a:solidFill>
                <a:latin typeface="Comic Sans MS" panose="030F0702030302020204" pitchFamily="66" charset="0"/>
                <a:ea typeface="Calibri"/>
                <a:cs typeface="Calibri"/>
                <a:sym typeface="Calibri"/>
              </a:rPr>
              <a:t>farmer.</a:t>
            </a:r>
            <a:endParaRPr sz="2300" dirty="0">
              <a:solidFill>
                <a:srgbClr val="92D050"/>
              </a:solidFill>
              <a:latin typeface="Comic Sans MS" panose="030F0702030302020204" pitchFamily="66" charset="0"/>
              <a:ea typeface="Calibri"/>
              <a:cs typeface="Calibri"/>
              <a:sym typeface="Calibri"/>
            </a:endParaRPr>
          </a:p>
        </p:txBody>
      </p:sp>
      <p:cxnSp>
        <p:nvCxnSpPr>
          <p:cNvPr id="204" name="Google Shape;204;p4"/>
          <p:cNvCxnSpPr/>
          <p:nvPr/>
        </p:nvCxnSpPr>
        <p:spPr>
          <a:xfrm rot="10800000">
            <a:off x="5889200" y="2062162"/>
            <a:ext cx="300" cy="346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g218a4930592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9218" y="1243276"/>
            <a:ext cx="6968077" cy="4972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218a4930592_0_19"/>
          <p:cNvSpPr txBox="1">
            <a:spLocks noGrp="1"/>
          </p:cNvSpPr>
          <p:nvPr>
            <p:ph type="title"/>
          </p:nvPr>
        </p:nvSpPr>
        <p:spPr>
          <a:xfrm>
            <a:off x="243037" y="4532099"/>
            <a:ext cx="4392900" cy="567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 u="sng" dirty="0">
                <a:solidFill>
                  <a:schemeClr val="accent4"/>
                </a:solidFill>
                <a:latin typeface="Footlight MT Light" panose="0204060206030A020304" pitchFamily="18" charset="0"/>
              </a:rPr>
              <a:t>Block diagram</a:t>
            </a:r>
            <a:endParaRPr sz="3600" b="1" u="sng" dirty="0">
              <a:solidFill>
                <a:schemeClr val="accent4"/>
              </a:solidFill>
              <a:latin typeface="Footlight MT Light" panose="0204060206030A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7"/>
          <p:cNvSpPr txBox="1">
            <a:spLocks noGrp="1"/>
          </p:cNvSpPr>
          <p:nvPr>
            <p:ph type="body" idx="1"/>
          </p:nvPr>
        </p:nvSpPr>
        <p:spPr>
          <a:xfrm>
            <a:off x="0" y="1703175"/>
            <a:ext cx="3100800" cy="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5715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Noto Sans Symbols"/>
              <a:buChar char="❖"/>
            </a:pPr>
            <a:r>
              <a:rPr lang="en-IN" dirty="0">
                <a:solidFill>
                  <a:schemeClr val="accent4"/>
                </a:solidFill>
                <a:latin typeface="Century" panose="02040604050505020304" pitchFamily="18" charset="0"/>
              </a:rPr>
              <a:t>Our first prototype uses…</a:t>
            </a:r>
            <a:endParaRPr dirty="0">
              <a:solidFill>
                <a:schemeClr val="accent4"/>
              </a:solidFill>
              <a:latin typeface="Century" panose="02040604050505020304" pitchFamily="18" charset="0"/>
            </a:endParaRPr>
          </a:p>
        </p:txBody>
      </p:sp>
      <p:sp>
        <p:nvSpPr>
          <p:cNvPr id="216" name="Google Shape;216;p37"/>
          <p:cNvSpPr txBox="1">
            <a:spLocks noGrp="1"/>
          </p:cNvSpPr>
          <p:nvPr>
            <p:ph type="body" idx="2"/>
          </p:nvPr>
        </p:nvSpPr>
        <p:spPr>
          <a:xfrm>
            <a:off x="3352800" y="1801800"/>
            <a:ext cx="3974700" cy="39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⮚"/>
            </a:pPr>
            <a:r>
              <a:rPr lang="en-IN" sz="2400" dirty="0" err="1">
                <a:solidFill>
                  <a:schemeClr val="accent6"/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Arduino</a:t>
            </a:r>
            <a:r>
              <a:rPr lang="en-IN" sz="2400" dirty="0">
                <a:solidFill>
                  <a:schemeClr val="accent6"/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 </a:t>
            </a:r>
            <a:r>
              <a:rPr lang="en-IN" sz="2400" dirty="0" err="1">
                <a:solidFill>
                  <a:schemeClr val="accent6"/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uno</a:t>
            </a:r>
            <a:endParaRPr dirty="0">
              <a:solidFill>
                <a:schemeClr val="accent6"/>
              </a:solidFill>
              <a:latin typeface="Comic Sans MS" panose="030F0702030302020204" pitchFamily="66" charset="0"/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⮚"/>
            </a:pPr>
            <a:r>
              <a:rPr lang="en-IN" sz="2400" dirty="0">
                <a:solidFill>
                  <a:schemeClr val="accent6"/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Ground moisture sensors</a:t>
            </a:r>
            <a:endParaRPr dirty="0">
              <a:solidFill>
                <a:schemeClr val="accent6"/>
              </a:solidFill>
              <a:latin typeface="Comic Sans MS" panose="030F0702030302020204" pitchFamily="66" charset="0"/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⮚"/>
            </a:pPr>
            <a:r>
              <a:rPr lang="en-IN" sz="2400" dirty="0">
                <a:solidFill>
                  <a:schemeClr val="accent6"/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Motor </a:t>
            </a:r>
            <a:endParaRPr dirty="0">
              <a:solidFill>
                <a:schemeClr val="accent6"/>
              </a:solidFill>
              <a:latin typeface="Comic Sans MS" panose="030F0702030302020204" pitchFamily="66" charset="0"/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⮚"/>
            </a:pPr>
            <a:r>
              <a:rPr lang="en-IN" sz="2400" dirty="0">
                <a:solidFill>
                  <a:schemeClr val="accent6"/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Battery</a:t>
            </a:r>
            <a:endParaRPr dirty="0">
              <a:solidFill>
                <a:schemeClr val="accent6"/>
              </a:solidFill>
              <a:latin typeface="Comic Sans MS" panose="030F0702030302020204" pitchFamily="66" charset="0"/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⮚"/>
            </a:pPr>
            <a:r>
              <a:rPr lang="en-IN" sz="2400" dirty="0">
                <a:solidFill>
                  <a:schemeClr val="accent6"/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Relay module</a:t>
            </a:r>
            <a:endParaRPr sz="2400" dirty="0">
              <a:solidFill>
                <a:schemeClr val="accent6"/>
              </a:solidFill>
              <a:latin typeface="Comic Sans MS" panose="030F0702030302020204" pitchFamily="66" charset="0"/>
              <a:ea typeface="Gentium Basic"/>
              <a:cs typeface="Gentium Basic"/>
              <a:sym typeface="Gentium Basic"/>
            </a:endParaRPr>
          </a:p>
        </p:txBody>
      </p:sp>
      <p:pic>
        <p:nvPicPr>
          <p:cNvPr id="217" name="Google Shape;21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7600" y="1467225"/>
            <a:ext cx="4196875" cy="419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8"/>
          <p:cNvSpPr txBox="1">
            <a:spLocks noGrp="1"/>
          </p:cNvSpPr>
          <p:nvPr>
            <p:ph type="title"/>
          </p:nvPr>
        </p:nvSpPr>
        <p:spPr>
          <a:xfrm>
            <a:off x="5146675" y="1127525"/>
            <a:ext cx="4032000" cy="5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 sz="3600" u="sng" dirty="0">
                <a:solidFill>
                  <a:schemeClr val="accent4"/>
                </a:solidFill>
                <a:latin typeface="Footlight MT Light" panose="0204060206030A020304" pitchFamily="18" charset="0"/>
                <a:ea typeface="Overlock"/>
                <a:cs typeface="Overlock"/>
                <a:sym typeface="Overlock"/>
              </a:rPr>
              <a:t>Our Prototype</a:t>
            </a:r>
            <a:endParaRPr sz="3600" u="sng" dirty="0">
              <a:solidFill>
                <a:schemeClr val="accent4"/>
              </a:solidFill>
              <a:latin typeface="Footlight MT Light" panose="0204060206030A020304" pitchFamily="18" charset="0"/>
              <a:ea typeface="Overlock"/>
              <a:cs typeface="Overlock"/>
              <a:sym typeface="Overlock"/>
            </a:endParaRPr>
          </a:p>
        </p:txBody>
      </p:sp>
      <p:pic>
        <p:nvPicPr>
          <p:cNvPr id="223" name="Google Shape;223;p38"/>
          <p:cNvPicPr preferRelativeResize="0"/>
          <p:nvPr/>
        </p:nvPicPr>
        <p:blipFill rotWithShape="1">
          <a:blip r:embed="rId5">
            <a:alphaModFix/>
          </a:blip>
          <a:srcRect l="13060" r="3855" b="5970"/>
          <a:stretch/>
        </p:blipFill>
        <p:spPr>
          <a:xfrm>
            <a:off x="717875" y="1167600"/>
            <a:ext cx="3622800" cy="52092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 cmpd="sng">
            <a:solidFill>
              <a:srgbClr val="EAEAEA"/>
            </a:solidFill>
            <a:prstDash val="solid"/>
            <a:miter lim="800000"/>
            <a:headEnd type="none" w="sm" len="sm"/>
            <a:tailEnd type="none" w="sm" len="sm"/>
          </a:ln>
        </p:spPr>
      </p:pic>
      <p:pic>
        <p:nvPicPr>
          <p:cNvPr id="2" name="WhatsApp Video 2023-04-15 at 11.01.21">
            <a:hlinkClick r:id="" action="ppaction://media"/>
            <a:extLst>
              <a:ext uri="{FF2B5EF4-FFF2-40B4-BE49-F238E27FC236}">
                <a16:creationId xmlns="" xmlns:a16="http://schemas.microsoft.com/office/drawing/2014/main" id="{1C7C33F8-9C8A-2B03-F8EF-8174B2FEBB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46675" y="2047423"/>
            <a:ext cx="6536264" cy="35957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423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6"/>
          <p:cNvSpPr txBox="1">
            <a:spLocks noGrp="1"/>
          </p:cNvSpPr>
          <p:nvPr>
            <p:ph type="title"/>
          </p:nvPr>
        </p:nvSpPr>
        <p:spPr>
          <a:xfrm>
            <a:off x="835825" y="1228725"/>
            <a:ext cx="3932100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IN" b="1" u="sng" dirty="0">
                <a:solidFill>
                  <a:srgbClr val="C55A11"/>
                </a:solidFill>
                <a:latin typeface="Bell MT" panose="02020503060305020303" pitchFamily="18" charset="0"/>
              </a:rPr>
              <a:t>How it will work:</a:t>
            </a:r>
            <a:endParaRPr b="1" u="sng" dirty="0">
              <a:solidFill>
                <a:srgbClr val="C55A11"/>
              </a:solidFill>
              <a:latin typeface="Bell MT" panose="02020503060305020303" pitchFamily="18" charset="0"/>
            </a:endParaRPr>
          </a:p>
        </p:txBody>
      </p:sp>
      <p:sp>
        <p:nvSpPr>
          <p:cNvPr id="230" name="Google Shape;230;p6"/>
          <p:cNvSpPr txBox="1">
            <a:spLocks noGrp="1"/>
          </p:cNvSpPr>
          <p:nvPr>
            <p:ph type="body" idx="1"/>
          </p:nvPr>
        </p:nvSpPr>
        <p:spPr>
          <a:xfrm>
            <a:off x="381000" y="1892300"/>
            <a:ext cx="3932100" cy="40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⮚"/>
            </a:pPr>
            <a:r>
              <a:rPr lang="en-IN" sz="20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The sensors will be arranged in such a way that all the sensors will be able to take data of a large field with minimal amount of sensors. </a:t>
            </a:r>
            <a:endParaRPr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marL="457200" lvl="0" indent="-279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</a:pPr>
            <a:endParaRPr sz="20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⮚"/>
            </a:pPr>
            <a:r>
              <a:rPr lang="en-IN" sz="20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All the input data from the sensors will be calculated into a single input and then it will trigger the pump which will send water to the sprinklers.</a:t>
            </a:r>
            <a:endParaRPr sz="20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The sprinklers will also be arranged in a way in which the whole field is watered evenly.</a:t>
            </a:r>
            <a:endParaRPr sz="20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="" xmlns:a16="http://schemas.microsoft.com/office/drawing/2014/main" id="{EFFDA6A9-953F-7E6C-FFB7-59041F378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562" y="1295934"/>
            <a:ext cx="6783238" cy="4951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5"/>
          <p:cNvSpPr txBox="1">
            <a:spLocks noGrp="1"/>
          </p:cNvSpPr>
          <p:nvPr>
            <p:ph type="title"/>
          </p:nvPr>
        </p:nvSpPr>
        <p:spPr>
          <a:xfrm>
            <a:off x="939800" y="1201056"/>
            <a:ext cx="10515600" cy="75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Wingdings" panose="05000000000000000000" pitchFamily="2" charset="2"/>
              <a:buChar char="v"/>
            </a:pPr>
            <a:r>
              <a:rPr lang="en-IN" u="sng" dirty="0">
                <a:solidFill>
                  <a:schemeClr val="accent2"/>
                </a:solidFill>
                <a:latin typeface="Comic Sans MS" panose="030F0702030302020204" pitchFamily="66" charset="0"/>
                <a:ea typeface="Overlock"/>
                <a:cs typeface="Overlock"/>
                <a:sym typeface="Overlock"/>
              </a:rPr>
              <a:t>What we wish to achieve?</a:t>
            </a:r>
            <a:endParaRPr u="sng" dirty="0">
              <a:solidFill>
                <a:schemeClr val="accent2"/>
              </a:solidFill>
              <a:latin typeface="Comic Sans MS" panose="030F0702030302020204" pitchFamily="66" charset="0"/>
              <a:ea typeface="Overlock"/>
              <a:cs typeface="Overlock"/>
              <a:sym typeface="Overlock"/>
            </a:endParaRPr>
          </a:p>
        </p:txBody>
      </p:sp>
      <p:sp>
        <p:nvSpPr>
          <p:cNvPr id="237" name="Google Shape;237;p5"/>
          <p:cNvSpPr txBox="1">
            <a:spLocks noGrp="1"/>
          </p:cNvSpPr>
          <p:nvPr>
            <p:ph type="body" idx="1"/>
          </p:nvPr>
        </p:nvSpPr>
        <p:spPr>
          <a:xfrm>
            <a:off x="0" y="25068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Water consumption and Save water.</a:t>
            </a:r>
            <a:endParaRPr sz="24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  <a:ea typeface="Gentium Basic"/>
              <a:cs typeface="Gentium Basic"/>
              <a:sym typeface="Gentium Basic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Make the work of 60% of the Indian population easier.</a:t>
            </a:r>
            <a:endParaRPr sz="24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  <a:ea typeface="Gentium Basic"/>
              <a:cs typeface="Gentium Basic"/>
              <a:sym typeface="Gentium Basic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Bring about advancement in farming.</a:t>
            </a:r>
            <a:endParaRPr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Help farmers save time.</a:t>
            </a:r>
            <a:endParaRPr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Farmer can Leave his/her farm and go on without worrying about their crops since they are being managed by the robot.</a:t>
            </a:r>
            <a:endParaRPr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This proper management will in turn decrease the stress faced by farmers hopefully decreasing the suicide rates in our country.</a:t>
            </a:r>
            <a:endParaRPr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  <a:ea typeface="Gentium Basic"/>
                <a:cs typeface="Gentium Basic"/>
                <a:sym typeface="Gentium Basic"/>
              </a:rPr>
              <a:t>Auto Irrigation.</a:t>
            </a:r>
            <a:endParaRPr sz="24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  <a:ea typeface="Gentium Basic"/>
              <a:cs typeface="Gentium Basic"/>
              <a:sym typeface="Gentium Basic"/>
            </a:endParaRPr>
          </a:p>
          <a:p>
            <a:pPr marL="635000"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pitchFamily="2" charset="2"/>
              <a:buChar char="ü"/>
            </a:pPr>
            <a:endParaRPr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2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2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2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2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2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698</Words>
  <Application>Microsoft Office PowerPoint</Application>
  <PresentationFormat>Widescreen</PresentationFormat>
  <Paragraphs>78</Paragraphs>
  <Slides>15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35" baseType="lpstr">
      <vt:lpstr>Bell MT</vt:lpstr>
      <vt:lpstr>Overlock</vt:lpstr>
      <vt:lpstr>Bookman Old Style</vt:lpstr>
      <vt:lpstr>Century</vt:lpstr>
      <vt:lpstr>Calibri</vt:lpstr>
      <vt:lpstr>Rosarivo</vt:lpstr>
      <vt:lpstr>Roboto</vt:lpstr>
      <vt:lpstr>Georgia</vt:lpstr>
      <vt:lpstr>Californian FB</vt:lpstr>
      <vt:lpstr>Libre Baskerville</vt:lpstr>
      <vt:lpstr>Gentium Basic</vt:lpstr>
      <vt:lpstr>Comic Sans MS</vt:lpstr>
      <vt:lpstr>Footlight MT Light</vt:lpstr>
      <vt:lpstr>Cambria</vt:lpstr>
      <vt:lpstr>Arial</vt:lpstr>
      <vt:lpstr>Wingdings</vt:lpstr>
      <vt:lpstr>Noto Sans Symbols</vt:lpstr>
      <vt:lpstr>Algerian</vt:lpstr>
      <vt:lpstr>Office Theme</vt:lpstr>
      <vt:lpstr>1_Office Theme</vt:lpstr>
      <vt:lpstr>Smart farming using Automation</vt:lpstr>
      <vt:lpstr>Farming problems that can be tackled using our project</vt:lpstr>
      <vt:lpstr>Farming Advancements IN Todays developed countries</vt:lpstr>
      <vt:lpstr>Project Idea</vt:lpstr>
      <vt:lpstr>Block diagram</vt:lpstr>
      <vt:lpstr>PowerPoint Presentation</vt:lpstr>
      <vt:lpstr>Our Prototype</vt:lpstr>
      <vt:lpstr>How it will work:</vt:lpstr>
      <vt:lpstr>What we wish to achieve?</vt:lpstr>
      <vt:lpstr>SECOND PHASE OF PROJECT           (OUR FUTURE VISION)</vt:lpstr>
      <vt:lpstr>Third phase         (OUR FUTURE VISION)</vt:lpstr>
      <vt:lpstr>Wow factor</vt:lpstr>
      <vt:lpstr>RESULTS </vt:lpstr>
      <vt:lpstr>CONCLUSION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farming using Automation</dc:title>
  <dc:creator>Pravin Prajapati</dc:creator>
  <cp:lastModifiedBy>Admin</cp:lastModifiedBy>
  <cp:revision>14</cp:revision>
  <cp:lastPrinted>2023-03-10T16:58:44Z</cp:lastPrinted>
  <dcterms:created xsi:type="dcterms:W3CDTF">2022-06-06T03:52:37Z</dcterms:created>
  <dcterms:modified xsi:type="dcterms:W3CDTF">2023-12-14T19:19:40Z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